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9" r:id="rId3"/>
    <p:sldId id="261" r:id="rId4"/>
    <p:sldId id="262" r:id="rId5"/>
    <p:sldId id="263" r:id="rId6"/>
    <p:sldId id="264" r:id="rId7"/>
    <p:sldId id="270" r:id="rId8"/>
    <p:sldId id="265" r:id="rId9"/>
    <p:sldId id="277" r:id="rId10"/>
    <p:sldId id="281" r:id="rId11"/>
    <p:sldId id="278" r:id="rId12"/>
    <p:sldId id="279" r:id="rId13"/>
    <p:sldId id="268" r:id="rId14"/>
    <p:sldId id="259" r:id="rId15"/>
    <p:sldId id="271" r:id="rId16"/>
    <p:sldId id="267" r:id="rId17"/>
    <p:sldId id="282" r:id="rId18"/>
    <p:sldId id="274" r:id="rId19"/>
    <p:sldId id="276" r:id="rId20"/>
    <p:sldId id="275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0"/>
    </p:cViewPr>
  </p:notesTextViewPr>
  <p:sorterViewPr>
    <p:cViewPr>
      <p:scale>
        <a:sx n="100" d="100"/>
        <a:sy n="100" d="100"/>
      </p:scale>
      <p:origin x="0" y="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B0BB-85ED-4670-9100-52E08BF3C409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A6CAA-0279-444D-9425-5ECD53399B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This quote sums up APB!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8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Result of Sherry’s innovative methods is…APB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4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Share</a:t>
            </a:r>
            <a:r>
              <a:rPr lang="en-US" sz="1800" baseline="0" dirty="0" smtClean="0"/>
              <a:t> </a:t>
            </a:r>
            <a:r>
              <a:rPr lang="en-US" sz="1800" dirty="0" smtClean="0"/>
              <a:t>quotes &amp; videos from Aidan’s parents, teachers, &amp; VI Consultant at Region 17 ESC (letter from Steve; text from mom) </a:t>
            </a:r>
          </a:p>
          <a:p>
            <a:endParaRPr lang="en-US" sz="1800" dirty="0"/>
          </a:p>
          <a:p>
            <a:r>
              <a:rPr lang="en-US" sz="1800" dirty="0" smtClean="0"/>
              <a:t>Sherry </a:t>
            </a:r>
            <a:r>
              <a:rPr lang="en-US" sz="1800" dirty="0"/>
              <a:t>never gave up – kept searching for a way that met Aidan’s very specific needs. And it works…</a:t>
            </a:r>
          </a:p>
          <a:p>
            <a:r>
              <a:rPr lang="en-US" sz="1800" dirty="0"/>
              <a:t>Show photos &amp; videos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8BC4-C213-45D9-A127-D9FC621680C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5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Opened a new world to him (parents) &amp; provided him a way to develop many early literacy skills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Quote from both parents &amp; COMS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Impact on other areas – not just literacy. Changed everything! Unlocked his world! Notice in slides &amp; videos: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 smtClean="0"/>
              <a:t>More focused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 smtClean="0"/>
              <a:t>More attentive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 smtClean="0"/>
              <a:t>More</a:t>
            </a:r>
            <a:r>
              <a:rPr lang="en-US" sz="1800" baseline="0" dirty="0" smtClean="0"/>
              <a:t> involved in learning &amp; activities around him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aseline="0" dirty="0" smtClean="0"/>
              <a:t>Better posture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aseline="0" dirty="0" smtClean="0"/>
              <a:t>Improved motor &amp; O&amp;M skills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aseline="0" dirty="0" smtClean="0"/>
              <a:t>More motivated to learn; asks for textured books &amp; materials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aseline="0" dirty="0" smtClean="0"/>
              <a:t>Participates in grade level activities</a:t>
            </a:r>
            <a:r>
              <a:rPr lang="en-US" sz="1800" dirty="0" smtClean="0"/>
              <a:t>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98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But there have been some questions &amp; concerns; other issues that needed to be addressed.</a:t>
            </a:r>
            <a:r>
              <a:rPr lang="en-US" sz="1800" baseline="0" dirty="0" smtClean="0"/>
              <a:t>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29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Remember the original quote? “If a child can’t</a:t>
            </a:r>
            <a:r>
              <a:rPr lang="en-US" sz="1200" baseline="0" dirty="0" smtClean="0"/>
              <a:t> learn the way we teach, maybe we should teach the way they learn”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Think about that along w/ the next 3 slides…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6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Sherry has been Aidan’s CHAMPION. This sums up Sherry’s philosophy</a:t>
            </a:r>
            <a:r>
              <a:rPr lang="en-US" sz="1800" baseline="0" dirty="0" smtClean="0"/>
              <a:t> &amp; APB. </a:t>
            </a:r>
            <a:r>
              <a:rPr lang="en-US" sz="1800" dirty="0" smtClean="0"/>
              <a:t>Encourage each of participants</a:t>
            </a:r>
            <a:r>
              <a:rPr lang="en-US" sz="1800" baseline="0" dirty="0" smtClean="0"/>
              <a:t> to be the champions of their students…</a:t>
            </a:r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We know that teachers make the difference!   True not just in reading &amp; literacy skills, but in a child’s ability to access and participate in the world. </a:t>
            </a:r>
          </a:p>
          <a:p>
            <a:r>
              <a:rPr lang="en-US" sz="1800" dirty="0" smtClean="0"/>
              <a:t>Quote from National Reading</a:t>
            </a:r>
            <a:r>
              <a:rPr lang="en-US" sz="1800" baseline="0" dirty="0" smtClean="0"/>
              <a:t> Association on importance of teachers…?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0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Show early videos – walking in</a:t>
            </a:r>
            <a:r>
              <a:rPr lang="en-US" sz="1800" baseline="0" dirty="0" smtClean="0"/>
              <a:t> hall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5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Still likes cuddling &amp; hugging</a:t>
            </a:r>
          </a:p>
          <a:p>
            <a:endParaRPr lang="en-US" sz="1800" dirty="0" smtClean="0"/>
          </a:p>
          <a:p>
            <a:r>
              <a:rPr lang="en-US" sz="1800" dirty="0" smtClean="0"/>
              <a:t>Show videos – at home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8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83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How might these</a:t>
            </a:r>
            <a:r>
              <a:rPr lang="en-US" sz="1800" baseline="0" dirty="0" smtClean="0"/>
              <a:t> issue affect braille reading &amp; writing?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Show early braille videos</a:t>
            </a:r>
          </a:p>
          <a:p>
            <a:r>
              <a:rPr lang="en-US" sz="1800" baseline="0" dirty="0" smtClean="0"/>
              <a:t>Show early videos of Aidan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4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Things Sherry did w/ Aidan…evolution of APB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7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More things Sherry did w/ Aidan…also information from Outreach,</a:t>
            </a:r>
            <a:r>
              <a:rPr lang="en-US" sz="1600" baseline="0" dirty="0" smtClean="0"/>
              <a:t> Lisa Ricketts, &amp; ESC 17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7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Describe</a:t>
            </a:r>
            <a:r>
              <a:rPr lang="en-US" sz="1800" baseline="0" dirty="0" smtClean="0"/>
              <a:t> how he took AR tests; using his auditory strengths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1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Explain/show</a:t>
            </a:r>
            <a:r>
              <a:rPr lang="en-US" sz="1600" baseline="0" dirty="0" smtClean="0"/>
              <a:t> popsicle sticks</a:t>
            </a:r>
          </a:p>
          <a:p>
            <a:r>
              <a:rPr lang="en-US" sz="1600" baseline="0" dirty="0" smtClean="0"/>
              <a:t>Other???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6CAA-0279-444D-9425-5ECD53399B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2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7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9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1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2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8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5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9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2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0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35DF8-5504-4AB8-80FF-7B584F848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1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dkinsa@tsbvi.edu" TargetMode="External"/><Relationship Id="rId2" Type="http://schemas.openxmlformats.org/officeDocument/2006/relationships/hyperlink" Target="mailto:sherryairhart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03" y="990600"/>
            <a:ext cx="8915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61714"/>
                </a:solidFill>
              </a:rPr>
              <a:t>APB: Aidan’s (Alternate) Path to Braille and Literacy</a:t>
            </a:r>
            <a:endParaRPr lang="en-US" b="1" dirty="0">
              <a:solidFill>
                <a:srgbClr val="86171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2590800"/>
            <a:ext cx="57150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TAER 2017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Sherry Airhart, TVI, Frenship ISD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a</a:t>
            </a:r>
            <a:r>
              <a:rPr lang="en-US" sz="32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nd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Ann Adkins, TSBVI Outreach Program</a:t>
            </a:r>
            <a:endParaRPr lang="en-US" sz="3200" dirty="0">
              <a:solidFill>
                <a:srgbClr val="1A3866"/>
              </a:solidFill>
              <a:ea typeface="ＭＳ Ｐゴシック" pitchFamily="-100" charset="-128"/>
              <a:cs typeface="ＭＳ Ｐゴシック" pitchFamily="-100" charset="-128"/>
            </a:endParaRPr>
          </a:p>
          <a:p>
            <a:pPr marL="0" indent="0" algn="ctr">
              <a:buNone/>
            </a:pPr>
            <a:endParaRPr lang="en-US" dirty="0">
              <a:solidFill>
                <a:srgbClr val="382466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0"/>
            <a:ext cx="2412463" cy="21359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CB69-7DDD-452C-AAC0-F087894DE03D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61714"/>
                </a:solidFill>
              </a:rPr>
              <a:t>Materials &amp; Strategies for Aidan</a:t>
            </a:r>
            <a:endParaRPr lang="en-US" b="1" dirty="0">
              <a:solidFill>
                <a:srgbClr val="8617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Sensory, Tactile &amp; Other Pre-Braille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EVALS Kit – “Braille: PreBraille” checklist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EVALS Kit - “Tactile Graphics Skills for Math” checklists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Hierarchy of Tactile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OT consult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Motor skills (COMS from ESC 17)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1-to-1 correspondence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3200" dirty="0" smtClean="0"/>
          </a:p>
          <a:p>
            <a:pPr lvl="2"/>
            <a:endParaRPr lang="en-US" sz="3200" dirty="0"/>
          </a:p>
          <a:p>
            <a:pPr lvl="2"/>
            <a:endParaRPr lang="en-US" sz="3200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861714"/>
                </a:solidFill>
              </a:rPr>
              <a:t>Materials &amp; </a:t>
            </a:r>
            <a:r>
              <a:rPr lang="en-US" b="1" dirty="0" smtClean="0">
                <a:solidFill>
                  <a:srgbClr val="861714"/>
                </a:solidFill>
              </a:rPr>
              <a:t>Strategies for Aidan</a:t>
            </a:r>
            <a:endParaRPr lang="en-US" dirty="0">
              <a:solidFill>
                <a:srgbClr val="8617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Emergent Literacy 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More nursery </a:t>
            </a:r>
            <a:r>
              <a:rPr lang="en-US" dirty="0"/>
              <a:t>rhymes, </a:t>
            </a:r>
            <a:r>
              <a:rPr lang="en-US" dirty="0" smtClean="0"/>
              <a:t>rhythms, </a:t>
            </a:r>
            <a:r>
              <a:rPr lang="en-US" dirty="0"/>
              <a:t>music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Whole event </a:t>
            </a:r>
            <a:r>
              <a:rPr lang="en-US" dirty="0" smtClean="0"/>
              <a:t>experiences - walking him through the whole process of the activity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Simple alphabet </a:t>
            </a:r>
            <a:r>
              <a:rPr lang="en-US" dirty="0" smtClean="0"/>
              <a:t>books focusing on one letter at a time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Whole language </a:t>
            </a:r>
            <a:r>
              <a:rPr lang="en-US" dirty="0" smtClean="0"/>
              <a:t>approach using stories about his family and everyday life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Listening activities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Listening to AR books and taking tests</a:t>
            </a:r>
            <a:endParaRPr lang="en-US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61714"/>
                </a:solidFill>
              </a:rPr>
              <a:t>Materials &amp; </a:t>
            </a:r>
            <a:r>
              <a:rPr lang="en-US" b="1" dirty="0" smtClean="0">
                <a:solidFill>
                  <a:srgbClr val="861714"/>
                </a:solidFill>
              </a:rPr>
              <a:t>Strategies for Aidan</a:t>
            </a:r>
            <a:endParaRPr lang="en-US" dirty="0">
              <a:solidFill>
                <a:srgbClr val="8617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/>
              <a:t>Beginning Braille</a:t>
            </a:r>
            <a:endParaRPr lang="en-US" sz="3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Tactile Treasures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Touch and Tell </a:t>
            </a:r>
          </a:p>
          <a:p>
            <a:pPr marL="742950" lvl="2" indent="-342900"/>
            <a:r>
              <a:rPr lang="en-US" sz="2800" dirty="0"/>
              <a:t>Building on Patterns</a:t>
            </a:r>
          </a:p>
          <a:p>
            <a:pPr marL="742950" lvl="2" indent="-342900"/>
            <a:r>
              <a:rPr lang="en-US" sz="2800" dirty="0"/>
              <a:t>First line books</a:t>
            </a:r>
          </a:p>
          <a:p>
            <a:pPr marL="742950" lvl="2" indent="-342900"/>
            <a:r>
              <a:rPr lang="en-US" sz="2800" dirty="0"/>
              <a:t>Setting the Stage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Popsicle sticks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Lego </a:t>
            </a:r>
            <a:r>
              <a:rPr lang="en-US" sz="2800" dirty="0"/>
              <a:t>Braille </a:t>
            </a:r>
            <a:r>
              <a:rPr lang="en-US" sz="2800" dirty="0" smtClean="0"/>
              <a:t>cells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Perkins Brailler; Mountbatten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038600" y="1371600"/>
            <a:ext cx="4724400" cy="5105400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Velcro bead braille cells, muffin pan, egg cartons, tennis balls, different enlarged braille cells using various textures, pop a cells,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Braille </a:t>
            </a:r>
            <a:r>
              <a:rPr lang="en-US" sz="2800" dirty="0"/>
              <a:t>alphabet cards </a:t>
            </a:r>
            <a:r>
              <a:rPr lang="en-US" sz="2800" dirty="0" smtClean="0"/>
              <a:t>w/ objects &amp; </a:t>
            </a:r>
            <a:r>
              <a:rPr lang="en-US" sz="2800" dirty="0"/>
              <a:t>braille </a:t>
            </a:r>
            <a:r>
              <a:rPr lang="en-US" sz="2800" dirty="0" smtClean="0"/>
              <a:t>letters</a:t>
            </a:r>
            <a:endParaRPr lang="en-US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Many </a:t>
            </a:r>
            <a:r>
              <a:rPr lang="en-US" sz="2800" dirty="0"/>
              <a:t>different OT activities for </a:t>
            </a:r>
            <a:r>
              <a:rPr lang="en-US" sz="2800" dirty="0" smtClean="0"/>
              <a:t>finger &amp; hand strength </a:t>
            </a:r>
            <a:endParaRPr lang="en-US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Creating his own stories by “brailling</a:t>
            </a:r>
            <a:r>
              <a:rPr lang="en-US" sz="2800" dirty="0" smtClean="0"/>
              <a:t>” &amp; “</a:t>
            </a:r>
            <a:r>
              <a:rPr lang="en-US" sz="2800" dirty="0"/>
              <a:t>reading” them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861714"/>
                </a:solidFill>
              </a:rPr>
              <a:t>APB – Aidan’s (Alternate) Path to Braille &amp;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308" y="1791929"/>
            <a:ext cx="8502014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Student-centered approach</a:t>
            </a:r>
          </a:p>
          <a:p>
            <a:r>
              <a:rPr lang="en-US" dirty="0" smtClean="0"/>
              <a:t>Thinking outside the box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Individualized</a:t>
            </a:r>
          </a:p>
          <a:p>
            <a:r>
              <a:rPr lang="en-US" dirty="0" smtClean="0"/>
              <a:t>Interest-based = motivating to HIM </a:t>
            </a:r>
          </a:p>
          <a:p>
            <a:r>
              <a:rPr lang="en-US" dirty="0" smtClean="0"/>
              <a:t>Taking an alternate route</a:t>
            </a:r>
          </a:p>
          <a:p>
            <a:r>
              <a:rPr lang="en-US" dirty="0" smtClean="0"/>
              <a:t>Evolving!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C:\Users\adkinsa\AppData\Local\Microsoft\Windows\Temporary Internet Files\Content.IE5\ML156YGZ\thinking-outside-the-bo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48" y="1828800"/>
            <a:ext cx="3076574" cy="23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kinsa\AppData\Local\Microsoft\Windows\Temporary Internet Files\Content.IE5\LH3QEW4L\선택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28122"/>
            <a:ext cx="2129396" cy="18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861714"/>
                </a:solidFill>
              </a:rPr>
              <a:t>APB – Aidan’s (Alternate) Path to Braille &amp; Literacy</a:t>
            </a:r>
            <a:endParaRPr lang="en-US" b="1" dirty="0">
              <a:solidFill>
                <a:srgbClr val="8617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“</a:t>
            </a:r>
            <a:r>
              <a:rPr lang="en-US" sz="4400" dirty="0" smtClean="0"/>
              <a:t>Sherry </a:t>
            </a:r>
            <a:r>
              <a:rPr lang="en-US" sz="4400" dirty="0"/>
              <a:t>invented a texture system that has unlocked something in Aidan's brain! He is actually comprehending the meaning of reading now</a:t>
            </a:r>
            <a:r>
              <a:rPr lang="en-US" sz="4400" dirty="0" smtClean="0"/>
              <a:t>.”                          (Aidan’s mom)</a:t>
            </a:r>
            <a:endParaRPr lang="en-US" sz="40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CB69-7DDD-452C-AAC0-F087894DE03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861714"/>
                </a:solidFill>
              </a:rPr>
              <a:t>APB – Aidan’s (Alternate) Path to Braille &amp;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“Sherry's system has changed Aidan's world!”</a:t>
            </a:r>
          </a:p>
          <a:p>
            <a:pPr algn="ctr">
              <a:buFontTx/>
              <a:buChar char="-"/>
            </a:pPr>
            <a:r>
              <a:rPr lang="en-US" sz="2800" dirty="0" smtClean="0"/>
              <a:t>Greg &amp; Stephanie Noyola, Parents</a:t>
            </a:r>
          </a:p>
          <a:p>
            <a:pPr algn="ctr">
              <a:buFontTx/>
              <a:buChar char="-"/>
            </a:pPr>
            <a:r>
              <a:rPr lang="en-US" sz="2800" dirty="0"/>
              <a:t>Steve Boothe, COMS</a:t>
            </a:r>
          </a:p>
          <a:p>
            <a:pPr algn="ctr">
              <a:buFontTx/>
              <a:buChar char="-"/>
            </a:pPr>
            <a:endParaRPr lang="en-US" sz="2800" dirty="0" smtClean="0"/>
          </a:p>
          <a:p>
            <a:pPr marL="0" indent="0" algn="ctr">
              <a:buNone/>
            </a:pPr>
            <a:endParaRPr lang="en-US" sz="66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546225" cy="203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4495800"/>
            <a:ext cx="1981200" cy="20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61714"/>
                </a:solidFill>
              </a:rPr>
              <a:t>Additional Information &amp; Issues</a:t>
            </a:r>
            <a:endParaRPr lang="en-US" b="1" dirty="0">
              <a:solidFill>
                <a:srgbClr val="8617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 started as a system to replace braille but as “an opportunity to gain the concepts of reading &amp; writing”</a:t>
            </a:r>
          </a:p>
          <a:p>
            <a:r>
              <a:rPr lang="en-US" dirty="0"/>
              <a:t>Introduction of a “Pre-Braille Tactile System</a:t>
            </a:r>
            <a:r>
              <a:rPr lang="en-US" dirty="0" smtClean="0"/>
              <a:t>” (COMS)</a:t>
            </a:r>
            <a:endParaRPr lang="en-US" dirty="0"/>
          </a:p>
          <a:p>
            <a:r>
              <a:rPr lang="en-US" dirty="0" smtClean="0"/>
              <a:t>Issue of 1-1 correspondence</a:t>
            </a:r>
          </a:p>
          <a:p>
            <a:r>
              <a:rPr lang="en-US" dirty="0" smtClean="0"/>
              <a:t>Tactile &amp; sensory issues </a:t>
            </a:r>
          </a:p>
          <a:p>
            <a:r>
              <a:rPr lang="en-US" dirty="0" smtClean="0"/>
              <a:t>Lack of processing skills</a:t>
            </a:r>
          </a:p>
          <a:p>
            <a:r>
              <a:rPr lang="en-US" dirty="0"/>
              <a:t>Why it worked &amp; traditional materials &amp; methods </a:t>
            </a:r>
            <a:r>
              <a:rPr lang="en-US" dirty="0" smtClean="0"/>
              <a:t>didn’t???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61714"/>
                </a:solidFill>
              </a:rPr>
              <a:t>Sherry’s Suggestions</a:t>
            </a:r>
            <a:endParaRPr lang="en-US" b="1" dirty="0">
              <a:solidFill>
                <a:srgbClr val="8617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willing to try “whatever works”</a:t>
            </a:r>
          </a:p>
          <a:p>
            <a:r>
              <a:rPr lang="en-US" dirty="0" smtClean="0"/>
              <a:t>Emphasis on student’s strengths &amp; how he learns – not on what he can’t do</a:t>
            </a:r>
          </a:p>
          <a:p>
            <a:r>
              <a:rPr lang="en-US" dirty="0" smtClean="0"/>
              <a:t>Don’t be afraid to ask for help!</a:t>
            </a:r>
          </a:p>
          <a:p>
            <a:r>
              <a:rPr lang="en-US" dirty="0" smtClean="0"/>
              <a:t>Importance of administrative support &amp; working with other teachers, parents, &amp; support staff</a:t>
            </a:r>
          </a:p>
          <a:p>
            <a:r>
              <a:rPr lang="en-US" dirty="0" smtClean="0"/>
              <a:t>Look for different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5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18</a:t>
            </a:fld>
            <a:endParaRPr lang="en-US" dirty="0"/>
          </a:p>
        </p:txBody>
      </p:sp>
      <p:pic>
        <p:nvPicPr>
          <p:cNvPr id="3074" name="Picture 2" descr="C:\Users\adkinsa\Documents\Aidan\Every student can learn quo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7753"/>
            <a:ext cx="6961066" cy="6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19</a:t>
            </a:fld>
            <a:endParaRPr lang="en-US" dirty="0"/>
          </a:p>
        </p:txBody>
      </p:sp>
      <p:pic>
        <p:nvPicPr>
          <p:cNvPr id="2050" name="Picture 2" descr="C:\Users\adkinsa\Documents\Aidan\slow learner quot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4648200" cy="613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i="1" dirty="0" smtClean="0">
                <a:latin typeface="Comic Sans MS" panose="030F0702030302020204" pitchFamily="66" charset="0"/>
              </a:rPr>
              <a:t>“If a child can’t learn the way we teach, </a:t>
            </a:r>
          </a:p>
          <a:p>
            <a:pPr marL="0" indent="0" algn="ctr">
              <a:buNone/>
            </a:pPr>
            <a:r>
              <a:rPr lang="en-US" sz="4000" b="1" i="1" dirty="0" smtClean="0">
                <a:latin typeface="Comic Sans MS" panose="030F0702030302020204" pitchFamily="66" charset="0"/>
              </a:rPr>
              <a:t>Maybe we should teach the way they learn.”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Ignacio Estrada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C:\Users\adkinsa\AppData\Local\Temp\Every child deserves a champion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773215" cy="612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61714"/>
                </a:solidFill>
              </a:rPr>
              <a:t>Contact Information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Sherry Airhart, </a:t>
            </a:r>
            <a:r>
              <a:rPr lang="en-US" sz="40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Teacher of the Visually Impaired: </a:t>
            </a:r>
            <a:r>
              <a:rPr lang="en-US" sz="40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  <a:hlinkClick r:id="rId2"/>
              </a:rPr>
              <a:t>sherryairhart@gmail.com</a:t>
            </a:r>
            <a:r>
              <a:rPr lang="en-US" sz="40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  </a:t>
            </a:r>
            <a:endParaRPr lang="en-US" sz="4000" dirty="0">
              <a:solidFill>
                <a:srgbClr val="1A3866"/>
              </a:solidFill>
              <a:ea typeface="ＭＳ Ｐゴシック" pitchFamily="-100" charset="-128"/>
              <a:cs typeface="ＭＳ Ｐゴシック" pitchFamily="-100" charset="-128"/>
            </a:endParaRPr>
          </a:p>
          <a:p>
            <a:r>
              <a:rPr lang="en-US" sz="40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Ann </a:t>
            </a:r>
            <a:r>
              <a:rPr lang="en-US" sz="4000" dirty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Adkins, </a:t>
            </a:r>
            <a:r>
              <a:rPr lang="en-US" sz="40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Education Specialist, TSBVI </a:t>
            </a:r>
            <a:r>
              <a:rPr lang="en-US" sz="4000" dirty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Outreach </a:t>
            </a:r>
            <a:r>
              <a:rPr lang="en-US" sz="40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Program: </a:t>
            </a:r>
            <a:r>
              <a:rPr lang="en-US" sz="40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  <a:hlinkClick r:id="rId3"/>
              </a:rPr>
              <a:t>adkinsa@tsbvi.edu</a:t>
            </a:r>
            <a:r>
              <a:rPr lang="en-US" sz="4000" dirty="0" smtClean="0">
                <a:solidFill>
                  <a:srgbClr val="1A3866"/>
                </a:solidFill>
                <a:ea typeface="ＭＳ Ｐゴシック" pitchFamily="-100" charset="-128"/>
                <a:cs typeface="ＭＳ Ｐゴシック" pitchFamily="-100" charset="-128"/>
              </a:rPr>
              <a:t> </a:t>
            </a:r>
            <a:endParaRPr lang="en-US" sz="4000" dirty="0">
              <a:solidFill>
                <a:srgbClr val="1A3866"/>
              </a:solidFill>
              <a:ea typeface="ＭＳ Ｐゴシック" pitchFamily="-100" charset="-128"/>
              <a:cs typeface="ＭＳ Ｐゴシック" pitchFamily="-100" charset="-128"/>
            </a:endParaRPr>
          </a:p>
          <a:p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61714"/>
                </a:solidFill>
              </a:rPr>
              <a:t>Aidan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Born: 2/8/08 (9 </a:t>
            </a:r>
            <a:r>
              <a:rPr lang="en-US" dirty="0"/>
              <a:t>years old)</a:t>
            </a:r>
          </a:p>
          <a:p>
            <a:r>
              <a:rPr lang="en-US" dirty="0"/>
              <a:t>Bennett </a:t>
            </a:r>
            <a:r>
              <a:rPr lang="en-US" dirty="0" smtClean="0"/>
              <a:t>Elementary in Frenship </a:t>
            </a:r>
            <a:r>
              <a:rPr lang="en-US" dirty="0"/>
              <a:t>ISD</a:t>
            </a:r>
          </a:p>
          <a:p>
            <a:r>
              <a:rPr lang="en-US" dirty="0"/>
              <a:t>TVI: Sherry Airhart</a:t>
            </a:r>
          </a:p>
          <a:p>
            <a:r>
              <a:rPr lang="en-US" dirty="0" smtClean="0"/>
              <a:t>COMS: Steve Boothe,  Region </a:t>
            </a:r>
            <a:r>
              <a:rPr lang="en-US" dirty="0"/>
              <a:t>17 </a:t>
            </a:r>
            <a:r>
              <a:rPr lang="en-US" dirty="0" smtClean="0"/>
              <a:t>ESC </a:t>
            </a:r>
            <a:endParaRPr lang="en-US" dirty="0"/>
          </a:p>
          <a:p>
            <a:r>
              <a:rPr lang="en-US" dirty="0"/>
              <a:t>Parents: Greg &amp; Stephanie Noyola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92" y="1447800"/>
            <a:ext cx="3413215" cy="46783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61714"/>
                </a:solidFill>
              </a:rPr>
              <a:t>Aidan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Etiology &amp; Medical Conditions</a:t>
            </a:r>
          </a:p>
          <a:p>
            <a:r>
              <a:rPr lang="en-US" dirty="0" smtClean="0"/>
              <a:t>ONH/SOD</a:t>
            </a:r>
          </a:p>
          <a:p>
            <a:r>
              <a:rPr lang="en-US" dirty="0" smtClean="0"/>
              <a:t>Absence of septum pellucidum</a:t>
            </a:r>
          </a:p>
          <a:p>
            <a:r>
              <a:rPr lang="en-US" dirty="0" smtClean="0"/>
              <a:t>Hypoplasia of corpus callosum</a:t>
            </a:r>
          </a:p>
          <a:p>
            <a:r>
              <a:rPr lang="en-US" dirty="0" smtClean="0"/>
              <a:t>Panhypopituitarism</a:t>
            </a:r>
            <a:r>
              <a:rPr lang="en-US" dirty="0"/>
              <a:t> </a:t>
            </a:r>
            <a:r>
              <a:rPr lang="en-US" dirty="0" smtClean="0"/>
              <a:t>– pituitary hormones reduced</a:t>
            </a:r>
          </a:p>
          <a:p>
            <a:r>
              <a:rPr lang="en-US" dirty="0" smtClean="0"/>
              <a:t>Hypothyroidism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581400" cy="376989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61714"/>
                </a:solidFill>
              </a:rPr>
              <a:t>Impact of Eye Condition &amp; Medical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vision (NIL)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Coordination problems &amp; hormone deficiencies (result of absence of septum pellucidum &amp; </a:t>
            </a:r>
            <a:r>
              <a:rPr lang="en-US" dirty="0"/>
              <a:t>p</a:t>
            </a:r>
            <a:r>
              <a:rPr lang="en-US" dirty="0" smtClean="0"/>
              <a:t>anhypopituitarism)</a:t>
            </a:r>
          </a:p>
          <a:p>
            <a:r>
              <a:rPr lang="en-US" dirty="0" smtClean="0"/>
              <a:t>Low cortisol levels</a:t>
            </a:r>
          </a:p>
          <a:p>
            <a:r>
              <a:rPr lang="en-US" dirty="0" smtClean="0"/>
              <a:t>Needs growth shots &amp; meds for thyroid</a:t>
            </a:r>
          </a:p>
          <a:p>
            <a:r>
              <a:rPr lang="en-US" dirty="0" smtClean="0"/>
              <a:t>Can affect integration of motor, sensory, &amp; cognitive information between cerebral hemispheres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61714"/>
                </a:solidFill>
              </a:rPr>
              <a:t>Impact of Medical Issues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Began talking around 3 years old; echolalic</a:t>
            </a:r>
          </a:p>
          <a:p>
            <a:r>
              <a:rPr lang="en-US" sz="2800" dirty="0" smtClean="0"/>
              <a:t>Was not walking when entered PPCD; carried a lot; walked w/ support at 4</a:t>
            </a:r>
          </a:p>
          <a:p>
            <a:r>
              <a:rPr lang="en-US" sz="2800" dirty="0" smtClean="0"/>
              <a:t>Lots of sensory issues – liked swinging, cuddling, being in a closet, having a blanket; also beat on his chest, tapped his teeth</a:t>
            </a:r>
          </a:p>
          <a:p>
            <a:r>
              <a:rPr lang="en-US" sz="2800" dirty="0" smtClean="0"/>
              <a:t>Dislikes shirts with buttons, tags, collars</a:t>
            </a:r>
          </a:p>
          <a:p>
            <a:r>
              <a:rPr lang="en-US" sz="2800" dirty="0" smtClean="0"/>
              <a:t>Eating issues – didn’t eat solid foods, didn’t chew, only liked soft, mushy foods; this is still true</a:t>
            </a:r>
          </a:p>
          <a:p>
            <a:r>
              <a:rPr lang="en-US" sz="2800" dirty="0" smtClean="0"/>
              <a:t>Need for additional processing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61714"/>
                </a:solidFill>
              </a:rPr>
              <a:t>Impact of Medical Issues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Very low tone – difficulty w/ both gross &amp; fine motor skills</a:t>
            </a:r>
          </a:p>
          <a:p>
            <a:r>
              <a:rPr lang="en-US" sz="2800" dirty="0" smtClean="0"/>
              <a:t>Very poor balance; wobbled when he walked</a:t>
            </a:r>
          </a:p>
          <a:p>
            <a:r>
              <a:rPr lang="en-US" sz="2800" dirty="0" smtClean="0"/>
              <a:t>Did not try to interact with other students, but did sometimes ask teacher what other students were doing</a:t>
            </a:r>
          </a:p>
          <a:p>
            <a:r>
              <a:rPr lang="en-US" sz="2800" dirty="0" smtClean="0"/>
              <a:t>Difficulty w/ change; needs more time for transitions</a:t>
            </a:r>
          </a:p>
          <a:p>
            <a:r>
              <a:rPr lang="en-US" sz="2800" dirty="0" smtClean="0"/>
              <a:t>Difficulty attending; seemed “disconnected” from things and people around him; “in his own world”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61714"/>
                </a:solidFill>
              </a:rPr>
              <a:t>Impact on Tactile Skills &amp; Braille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Difficulty w/ fine motor skills</a:t>
            </a:r>
          </a:p>
          <a:p>
            <a:r>
              <a:rPr lang="en-US" dirty="0" smtClean="0"/>
              <a:t>Couldn’t use both hands together in purposeful ways (only beating on his chest)</a:t>
            </a:r>
          </a:p>
          <a:p>
            <a:r>
              <a:rPr lang="en-US" dirty="0" smtClean="0"/>
              <a:t>Poor finger &amp; hand strength – difficult to push keys on braille writer</a:t>
            </a:r>
          </a:p>
          <a:p>
            <a:r>
              <a:rPr lang="en-US" dirty="0" smtClean="0"/>
              <a:t>Problems w/ identifying, spreading, wiggling, isolating fingers, especially using his thumbs</a:t>
            </a:r>
          </a:p>
          <a:p>
            <a:r>
              <a:rPr lang="en-US" dirty="0" smtClean="0"/>
              <a:t>Coordination problems; double-jointed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61714"/>
                </a:solidFill>
              </a:rPr>
              <a:t>Materials &amp; Strategies for Aidan</a:t>
            </a:r>
            <a:endParaRPr lang="en-US" b="1" dirty="0">
              <a:solidFill>
                <a:srgbClr val="8617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Concept Development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EVALS Kit – “Beginning Concepts” checklist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Concept books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Identifying, </a:t>
            </a:r>
            <a:r>
              <a:rPr lang="en-US" sz="3200" dirty="0" smtClean="0"/>
              <a:t>matching and sorting </a:t>
            </a:r>
            <a:r>
              <a:rPr lang="en-US" sz="3200" dirty="0"/>
              <a:t>meaningful objects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Object books - about family, </a:t>
            </a:r>
            <a:r>
              <a:rPr lang="en-US" sz="3200" dirty="0" smtClean="0"/>
              <a:t>anything to include music, object books using </a:t>
            </a:r>
            <a:r>
              <a:rPr lang="en-US" sz="3200" dirty="0"/>
              <a:t>nursery rhymes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/>
            <a:endParaRPr lang="en-US" sz="3200" dirty="0"/>
          </a:p>
          <a:p>
            <a:pPr lvl="2"/>
            <a:endParaRPr lang="en-US" sz="3200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30,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TAER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35DF8-5504-4AB8-80FF-7B584F848C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4869</TotalTime>
  <Words>1354</Words>
  <Application>Microsoft Office PowerPoint</Application>
  <PresentationFormat>On-screen Show (4:3)</PresentationFormat>
  <Paragraphs>239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APB: Aidan’s (Alternate) Path to Braille and Literacy</vt:lpstr>
      <vt:lpstr>PowerPoint Presentation</vt:lpstr>
      <vt:lpstr>Aidan</vt:lpstr>
      <vt:lpstr>Aidan</vt:lpstr>
      <vt:lpstr>Impact of Eye Condition &amp; Medical Problems </vt:lpstr>
      <vt:lpstr>Impact of Medical Issues (continued)</vt:lpstr>
      <vt:lpstr>Impact of Medical Issues (continued)</vt:lpstr>
      <vt:lpstr>Impact on Tactile Skills &amp; Braille</vt:lpstr>
      <vt:lpstr>Materials &amp; Strategies for Aidan</vt:lpstr>
      <vt:lpstr>Materials &amp; Strategies for Aidan</vt:lpstr>
      <vt:lpstr>Materials &amp; Strategies for Aidan</vt:lpstr>
      <vt:lpstr>Materials &amp; Strategies for Aidan</vt:lpstr>
      <vt:lpstr>APB – Aidan’s (Alternate) Path to Braille &amp; Literacy</vt:lpstr>
      <vt:lpstr>APB – Aidan’s (Alternate) Path to Braille &amp; Literacy</vt:lpstr>
      <vt:lpstr>APB – Aidan’s (Alternate) Path to Braille &amp; Literacy</vt:lpstr>
      <vt:lpstr>Additional Information &amp; Issues</vt:lpstr>
      <vt:lpstr>Sherry’s Suggestions</vt:lpstr>
      <vt:lpstr>PowerPoint Presentation</vt:lpstr>
      <vt:lpstr>PowerPoint Presentation</vt:lpstr>
      <vt:lpstr>PowerPoint Presentation</vt:lpstr>
      <vt:lpstr>Contact Information </vt:lpstr>
    </vt:vector>
  </TitlesOfParts>
  <Company>TSBVI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Braille: Tools and Strategies</dc:title>
  <dc:creator>Ann Adkins</dc:creator>
  <cp:lastModifiedBy>Ann Adkins</cp:lastModifiedBy>
  <cp:revision>31</cp:revision>
  <dcterms:created xsi:type="dcterms:W3CDTF">2017-02-24T17:27:16Z</dcterms:created>
  <dcterms:modified xsi:type="dcterms:W3CDTF">2017-03-13T02:09:29Z</dcterms:modified>
</cp:coreProperties>
</file>